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3526c765d53d271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3526c765d53d271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3526c765d53d271_6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3526c765d53d271_6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3526c765d53d271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3526c765d53d271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3526c765d53d27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3526c765d53d271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6954fa122753d97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6954fa122753d97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3526c765d53d27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3526c765d53d27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3526c765d53d27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3526c765d53d27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3526c765d53d27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3526c765d53d27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3526c765d53d271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3526c765d53d271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954fa122753d977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6954fa122753d977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3526c765d53d27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3526c765d53d27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3526c765d53d27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3526c765d53d27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3526c765d53d271_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3526c765d53d271_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3526c765d53d271_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3526c765d53d271_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3526c765d53d271_5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3526c765d53d271_5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3526c765d53d27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3526c765d53d27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3526c765d53d271_6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3526c765d53d271_6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3526c765d53d27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3526c765d53d27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81696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-185400" y="-50"/>
            <a:ext cx="9329400" cy="51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90025"/>
            <a:ext cx="9329403" cy="5433523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828800" y="2571747"/>
            <a:ext cx="7315200" cy="11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dirty="0"/>
              <a:t>ПРИВИВКА ОТ ГРИППА - РЕАЛЬНАЯ ЗАЩИТА ОТ ОПАСНОЙ БОЛЕЗНИ!</a:t>
            </a:r>
            <a:br>
              <a:rPr lang="ru" sz="3000" dirty="0"/>
            </a:br>
            <a:endParaRPr sz="3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>
            <a:spLocks noGrp="1"/>
          </p:cNvSpPr>
          <p:nvPr>
            <p:ph type="title"/>
          </p:nvPr>
        </p:nvSpPr>
        <p:spPr>
          <a:xfrm>
            <a:off x="0" y="125"/>
            <a:ext cx="9144000" cy="51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3" name="Google Shape;11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04800"/>
            <a:ext cx="9144000" cy="554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48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9" name="Google Shape;11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84000"/>
            <a:ext cx="9144000" cy="532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>
            <a:spLocks noGrp="1"/>
          </p:cNvSpPr>
          <p:nvPr>
            <p:ph type="title"/>
          </p:nvPr>
        </p:nvSpPr>
        <p:spPr>
          <a:xfrm>
            <a:off x="311700" y="371050"/>
            <a:ext cx="8520600" cy="428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/>
              <a:t>На сегодняшний день в Российской Федерации зарегистрировано 11 противогриппозных вакцин. Вот только некоторые из них.</a:t>
            </a:r>
            <a:endParaRPr sz="2600"/>
          </a:p>
          <a:p>
            <a:pPr marL="457200" lvl="0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ru" sz="2600"/>
              <a:t>Инактивированные сплит-вакцины Флю-арикс (Бельгия); Ваксигрип (Франция); Бегривак (Германия).</a:t>
            </a:r>
            <a:endParaRPr sz="2600"/>
          </a:p>
          <a:p>
            <a: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ru" sz="2600"/>
              <a:t>Инактивированные субъединичные вакцины: Инфлювак (Нидерланды), Агриппал S1 (Италия), Гриппол (Россия)</a:t>
            </a:r>
            <a:endParaRPr sz="26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49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0" name="Google Shape;13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A61C00"/>
                </a:solidFill>
              </a:rPr>
              <a:t>Как действует вакцина?</a:t>
            </a:r>
            <a:endParaRPr>
              <a:solidFill>
                <a:srgbClr val="A61C00"/>
              </a:solidFill>
            </a:endParaRPr>
          </a:p>
        </p:txBody>
      </p:sp>
      <p:sp>
        <p:nvSpPr>
          <p:cNvPr id="136" name="Google Shape;136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ru"/>
              <a:t>Введение в организм инактивированного вируса (или его частей) вызывает выработку антител разного типа, что позволяет создать многоуровневую систему защиты от гриппа, а так как вирусы гриппа имеют сходные структуры с вирусами ОРЗ, то вырабатываемые после вакцинации противогриппозные антитела защищают организм также и от ОРЗ - с эффективностью 50-60% снижается число случаев развития воспалений легких, обострений хронических заболеваний. Уже через две недели после прививки в организме накапливаются противогриппозные антитела и он становится невосприимчивым к заболеванию. Защитные белки распознают вирус и уничтожают, не позволяя ему размножиться.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A61C00"/>
                </a:solidFill>
              </a:rPr>
              <a:t>Когда прививаться нельзя?</a:t>
            </a:r>
            <a:endParaRPr>
              <a:solidFill>
                <a:srgbClr val="A61C00"/>
              </a:solidFill>
            </a:endParaRPr>
          </a:p>
        </p:txBody>
      </p:sp>
      <p:sp>
        <p:nvSpPr>
          <p:cNvPr id="142" name="Google Shape;142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400"/>
              <a:t>Основным противопоказанием для применения противогриппозной вакцины является непереносимость компонентов препарата: белков куриного яйца и специальных консервантов, содержащихся в некоторых препаратах.</a:t>
            </a: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52400"/>
            <a:ext cx="9356026" cy="556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8"/>
          <p:cNvSpPr txBox="1"/>
          <p:nvPr/>
        </p:nvSpPr>
        <p:spPr>
          <a:xfrm>
            <a:off x="914400" y="3849746"/>
            <a:ext cx="7315200" cy="8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CC0000"/>
                </a:solidFill>
              </a:rPr>
              <a:t>Можно ли заболеть после прививки?</a:t>
            </a:r>
            <a:endParaRPr sz="320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3500" y="-7625"/>
            <a:ext cx="9267500" cy="530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00700"/>
            <a:ext cx="9144001" cy="53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0"/>
          <p:cNvSpPr txBox="1"/>
          <p:nvPr/>
        </p:nvSpPr>
        <p:spPr>
          <a:xfrm>
            <a:off x="914400" y="2571759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700">
                <a:solidFill>
                  <a:srgbClr val="FF0000"/>
                </a:solidFill>
              </a:rPr>
              <a:t>Будьте здоровы!!!</a:t>
            </a:r>
            <a:endParaRPr sz="67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47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61C00"/>
              </a:solidFill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36675"/>
            <a:ext cx="9144001" cy="58245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1112976" y="3414675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A61C00"/>
                </a:solidFill>
              </a:rPr>
              <a:t>Если вирус «схвачен»?</a:t>
            </a:r>
            <a:endParaRPr>
              <a:solidFill>
                <a:srgbClr val="A61C00"/>
              </a:solidFill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232450"/>
            <a:ext cx="8520600" cy="3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00" b="1"/>
              <a:t/>
            </a:r>
            <a:br>
              <a:rPr lang="ru" sz="2000" b="1"/>
            </a:br>
            <a:r>
              <a:rPr lang="ru" sz="2000" b="1"/>
              <a:t>  При проникновении в верхние дыхательные пути вирус (независимо от типа) внедряется в клетки наружного слоя слизистой оболочки, вызывая их разрушение. Клетки, содержащие вирус, отторгаются организмом и попадают в окружающую среду с дыханием, при кашле, чихании, заражая окружающих. Этот путь передачи называется воздушно-капельным. Возможно заражение и через игрушки, посуду и другие предметы больного.</a:t>
            </a:r>
            <a:endParaRPr sz="20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0" y="150"/>
            <a:ext cx="89583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 rot="141" flipH="1">
            <a:off x="914406" y="3068791"/>
            <a:ext cx="7315200" cy="10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500">
                <a:solidFill>
                  <a:srgbClr val="A61C00"/>
                </a:solidFill>
              </a:rPr>
              <a:t>Клиническая картина</a:t>
            </a:r>
            <a:endParaRPr sz="5500">
              <a:solidFill>
                <a:srgbClr val="A61C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457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10525"/>
            <a:ext cx="9144000" cy="5354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0" y="125"/>
            <a:ext cx="9144000" cy="51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910"/>
            <a:ext cx="9144000" cy="5059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A61C00"/>
                </a:solidFill>
              </a:rPr>
              <a:t>Чем опасен грипп?</a:t>
            </a:r>
            <a:endParaRPr>
              <a:solidFill>
                <a:srgbClr val="A61C00"/>
              </a:solidFill>
            </a:endParaRPr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ru"/>
              <a:t>Вирус гриппа подавляет иммунные реакции организма, поэтому значительно снижается способность ребенка противостоять болезням. Известно, что во время эпидемий гриппа заболеваемость бактериальными инфекциями дыхательных путей резко возрастает. К тому же грипп вызывает обострение и усугубляет течение хронических заболеваний (если таковые имеются). Бывает, что хроническое заболевание ребенка повышает вероятность тяжелого течения гриппа и развития его осложнений, которые являются основной причиной высокой смертности.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49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95375"/>
            <a:ext cx="9144000" cy="613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10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A61C00"/>
                </a:solidFill>
              </a:rPr>
              <a:t>Кому показана вакцинация против гриппа?</a:t>
            </a:r>
            <a:endParaRPr>
              <a:solidFill>
                <a:srgbClr val="A61C00"/>
              </a:solidFill>
            </a:endParaRPr>
          </a:p>
        </p:txBody>
      </p:sp>
      <p:sp>
        <p:nvSpPr>
          <p:cNvPr id="107" name="Google Shape;107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300"/>
              <a:t>Всемирная организация здравоохранения (ВОЗ) рекомендовала вакцинацию против гриппа как единственный реальный способ уберечься от этой инфекции привитому и возможность создания коллективного иммунитета. ВОЗ определила группы лиц, которым вакцинация необходима. В данную группу риска вошли и дети.</a:t>
            </a:r>
            <a:endParaRPr sz="2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Экран (16:9)</PresentationFormat>
  <Paragraphs>17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Arial</vt:lpstr>
      <vt:lpstr>Simple Light</vt:lpstr>
      <vt:lpstr>Презентация PowerPoint</vt:lpstr>
      <vt:lpstr>Презентация PowerPoint</vt:lpstr>
      <vt:lpstr>Если вирус «схвачен»?</vt:lpstr>
      <vt:lpstr>Презентация PowerPoint</vt:lpstr>
      <vt:lpstr>Презентация PowerPoint</vt:lpstr>
      <vt:lpstr>Презентация PowerPoint</vt:lpstr>
      <vt:lpstr>Чем опасен грипп?</vt:lpstr>
      <vt:lpstr>Презентация PowerPoint</vt:lpstr>
      <vt:lpstr>Кому показана вакцинация против гриппа?</vt:lpstr>
      <vt:lpstr>Презентация PowerPoint</vt:lpstr>
      <vt:lpstr>Презентация PowerPoint</vt:lpstr>
      <vt:lpstr>На сегодняшний день в Российской Федерации зарегистрировано 11 противогриппозных вакцин. Вот только некоторые из них. Инактивированные сплит-вакцины Флю-арикс (Бельгия); Ваксигрип (Франция); Бегривак (Германия). Инактивированные субъединичные вакцины: Инфлювак (Нидерланды), Агриппал S1 (Италия), Гриппол (Россия)</vt:lpstr>
      <vt:lpstr>Презентация PowerPoint</vt:lpstr>
      <vt:lpstr>Как действует вакцина?</vt:lpstr>
      <vt:lpstr>Когда прививаться нельзя?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</cp:lastModifiedBy>
  <cp:revision>1</cp:revision>
  <dcterms:modified xsi:type="dcterms:W3CDTF">2019-02-21T05:13:42Z</dcterms:modified>
</cp:coreProperties>
</file>